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800000000000000"/>
      <p:regular r:id="rId16"/>
    </p:embeddedFont>
    <p:embeddedFont>
      <p:font typeface="Lato" charset="1" panose="020F0502020204030203"/>
      <p:regular r:id="rId17"/>
    </p:embeddedFont>
    <p:embeddedFont>
      <p:font typeface="Lato Bold" charset="1" panose="020F0502020204030203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-688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0584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65180" y="1456558"/>
            <a:ext cx="10515229" cy="7639608"/>
            <a:chOff x="0" y="0"/>
            <a:chExt cx="1629084" cy="1183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9084" cy="1183575"/>
            </a:xfrm>
            <a:custGeom>
              <a:avLst/>
              <a:gdLst/>
              <a:ahLst/>
              <a:cxnLst/>
              <a:rect r="r" b="b" t="t" l="l"/>
              <a:pathLst>
                <a:path h="1183575" w="1629084">
                  <a:moveTo>
                    <a:pt x="0" y="0"/>
                  </a:moveTo>
                  <a:lnTo>
                    <a:pt x="1629084" y="0"/>
                  </a:lnTo>
                  <a:lnTo>
                    <a:pt x="1629084" y="1183575"/>
                  </a:lnTo>
                  <a:lnTo>
                    <a:pt x="0" y="1183575"/>
                  </a:lnTo>
                  <a:close/>
                </a:path>
              </a:pathLst>
            </a:custGeom>
            <a:blipFill>
              <a:blip r:embed="rId3"/>
              <a:stretch>
                <a:fillRect l="-14580" t="0" r="-1458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41103" y="5837801"/>
            <a:ext cx="12174897" cy="166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5"/>
              </a:lnSpc>
            </a:pPr>
            <a:r>
              <a:rPr lang="en-US" sz="9760" spc="54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CHEROKEE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7002" y="7569602"/>
            <a:ext cx="6171164" cy="47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2"/>
              </a:lnSpc>
            </a:pPr>
            <a:r>
              <a:rPr lang="en-US" sz="2730" spc="68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AQL5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0385" y="9476400"/>
            <a:ext cx="3826560" cy="35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2"/>
              </a:lnSpc>
            </a:pPr>
            <a:r>
              <a:rPr lang="en-US" sz="2073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14350"/>
            <a:ext cx="17259300" cy="9258300"/>
            <a:chOff x="0" y="0"/>
            <a:chExt cx="5905866" cy="31680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5866" cy="3168047"/>
            </a:xfrm>
            <a:custGeom>
              <a:avLst/>
              <a:gdLst/>
              <a:ahLst/>
              <a:cxnLst/>
              <a:rect r="r" b="b" t="t" l="l"/>
              <a:pathLst>
                <a:path h="3168047" w="5905866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F4F3F3"/>
            </a:solidFill>
            <a:ln w="4857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13977" y="3110915"/>
            <a:ext cx="7060045" cy="39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5"/>
              </a:lnSpc>
            </a:pPr>
            <a:r>
              <a:rPr lang="en-US" sz="11311" spc="-37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882974" cy="24758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2974" cy="2475874"/>
            </a:xfrm>
            <a:custGeom>
              <a:avLst/>
              <a:gdLst/>
              <a:ahLst/>
              <a:cxnLst/>
              <a:rect r="r" b="b" t="t" l="l"/>
              <a:pathLst>
                <a:path h="2475874" w="4882974">
                  <a:moveTo>
                    <a:pt x="0" y="0"/>
                  </a:moveTo>
                  <a:lnTo>
                    <a:pt x="4882974" y="0"/>
                  </a:lnTo>
                  <a:lnTo>
                    <a:pt x="4882974" y="2475874"/>
                  </a:lnTo>
                  <a:lnTo>
                    <a:pt x="0" y="2475874"/>
                  </a:lnTo>
                  <a:close/>
                </a:path>
              </a:pathLst>
            </a:custGeom>
            <a:solidFill>
              <a:srgbClr val="F4F3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2974" cy="2513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15484472" y="7756147"/>
            <a:ext cx="177482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1028700" y="7737097"/>
            <a:ext cx="907032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835909" y="2028132"/>
            <a:ext cx="4539679" cy="45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35909" y="2673218"/>
            <a:ext cx="5251029" cy="45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35909" y="3308779"/>
            <a:ext cx="4539679" cy="45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35909" y="3944767"/>
            <a:ext cx="4539679" cy="45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35909" y="5214494"/>
            <a:ext cx="4539679" cy="45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35909" y="5850482"/>
            <a:ext cx="4539679" cy="45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6938" y="2028132"/>
            <a:ext cx="1365152" cy="45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86938" y="2673218"/>
            <a:ext cx="1365152" cy="45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86938" y="3308779"/>
            <a:ext cx="1365152" cy="45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86938" y="3944767"/>
            <a:ext cx="1365152" cy="45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86938" y="4580756"/>
            <a:ext cx="1365152" cy="45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86938" y="5216744"/>
            <a:ext cx="1365152" cy="450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99028" y="7131728"/>
            <a:ext cx="5423544" cy="108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4"/>
              </a:lnSpc>
            </a:pPr>
            <a:r>
              <a:rPr lang="en-US" sz="63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INDEX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349683" y="9345065"/>
            <a:ext cx="423967" cy="449940"/>
            <a:chOff x="0" y="0"/>
            <a:chExt cx="205716" cy="2183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5716" cy="218319"/>
            </a:xfrm>
            <a:custGeom>
              <a:avLst/>
              <a:gdLst/>
              <a:ahLst/>
              <a:cxnLst/>
              <a:rect r="r" b="b" t="t" l="l"/>
              <a:pathLst>
                <a:path h="218319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18319"/>
                  </a:lnTo>
                  <a:lnTo>
                    <a:pt x="0" y="218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5716" cy="25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835909" y="4576319"/>
            <a:ext cx="4539679" cy="45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THREAD POOLS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86938" y="5848243"/>
            <a:ext cx="1365152" cy="45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8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760076" cy="4539907"/>
            <a:chOff x="0" y="0"/>
            <a:chExt cx="5204300" cy="11956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04300" cy="1195696"/>
            </a:xfrm>
            <a:custGeom>
              <a:avLst/>
              <a:gdLst/>
              <a:ahLst/>
              <a:cxnLst/>
              <a:rect r="r" b="b" t="t" l="l"/>
              <a:pathLst>
                <a:path h="1195696" w="5204300">
                  <a:moveTo>
                    <a:pt x="0" y="0"/>
                  </a:moveTo>
                  <a:lnTo>
                    <a:pt x="5204300" y="0"/>
                  </a:lnTo>
                  <a:lnTo>
                    <a:pt x="5204300" y="1195696"/>
                  </a:lnTo>
                  <a:lnTo>
                    <a:pt x="0" y="1195696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04300" cy="1233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9683" y="9345065"/>
            <a:ext cx="423967" cy="449940"/>
            <a:chOff x="0" y="0"/>
            <a:chExt cx="205716" cy="2183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18319"/>
            </a:xfrm>
            <a:custGeom>
              <a:avLst/>
              <a:gdLst/>
              <a:ahLst/>
              <a:cxnLst/>
              <a:rect r="r" b="b" t="t" l="l"/>
              <a:pathLst>
                <a:path h="218319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18319"/>
                  </a:lnTo>
                  <a:lnTo>
                    <a:pt x="0" y="218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5716" cy="25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04875"/>
            <a:ext cx="6753804" cy="108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4"/>
              </a:lnSpc>
            </a:pPr>
            <a:r>
              <a:rPr lang="en-US" sz="633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9564" y="2457243"/>
            <a:ext cx="8028872" cy="137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6"/>
              </a:lnSpc>
            </a:pPr>
            <a:r>
              <a:rPr lang="en-US" sz="394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GOAL: Implementing a simplified HTTP server using C++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87298" y="4946005"/>
            <a:ext cx="14913403" cy="4000878"/>
          </a:xfrm>
          <a:custGeom>
            <a:avLst/>
            <a:gdLst/>
            <a:ahLst/>
            <a:cxnLst/>
            <a:rect r="r" b="b" t="t" l="l"/>
            <a:pathLst>
              <a:path h="4000878" w="14913403">
                <a:moveTo>
                  <a:pt x="0" y="0"/>
                </a:moveTo>
                <a:lnTo>
                  <a:pt x="14913404" y="0"/>
                </a:lnTo>
                <a:lnTo>
                  <a:pt x="14913404" y="4000879"/>
                </a:lnTo>
                <a:lnTo>
                  <a:pt x="0" y="4000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5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52876" y="10029826"/>
            <a:ext cx="15582248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  image source: https://bunny.net/academy/http/what-is-http-hypertext-transfer-protocol/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8696" y="0"/>
            <a:ext cx="7370604" cy="10150118"/>
          </a:xfrm>
          <a:custGeom>
            <a:avLst/>
            <a:gdLst/>
            <a:ahLst/>
            <a:cxnLst/>
            <a:rect r="r" b="b" t="t" l="l"/>
            <a:pathLst>
              <a:path h="10150118" w="7370604">
                <a:moveTo>
                  <a:pt x="0" y="0"/>
                </a:moveTo>
                <a:lnTo>
                  <a:pt x="7370604" y="0"/>
                </a:lnTo>
                <a:lnTo>
                  <a:pt x="7370604" y="10150118"/>
                </a:lnTo>
                <a:lnTo>
                  <a:pt x="0" y="1015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444" b="-45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12795" y="6743981"/>
            <a:ext cx="519614" cy="43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0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6216" y="724038"/>
            <a:ext cx="10472512" cy="221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4"/>
              </a:lnSpc>
            </a:pPr>
            <a:r>
              <a:rPr lang="en-US" sz="63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ARCHITECTURE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00182"/>
            <a:ext cx="762515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sz="33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ommunication:</a:t>
            </a: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TCP sockets for client interaction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Asynchronous Requests:</a:t>
            </a: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Managing multiple clients simultaneously</a:t>
            </a:r>
          </a:p>
          <a:p>
            <a:pPr algn="just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2780544" y="0"/>
            <a:ext cx="0" cy="2230012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2761494" y="3383485"/>
            <a:ext cx="0" cy="6903515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349683" y="9345065"/>
            <a:ext cx="423967" cy="449940"/>
            <a:chOff x="0" y="0"/>
            <a:chExt cx="205716" cy="2183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716" cy="218319"/>
            </a:xfrm>
            <a:custGeom>
              <a:avLst/>
              <a:gdLst/>
              <a:ahLst/>
              <a:cxnLst/>
              <a:rect r="r" b="b" t="t" l="l"/>
              <a:pathLst>
                <a:path h="218319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18319"/>
                  </a:lnTo>
                  <a:lnTo>
                    <a:pt x="0" y="218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5716" cy="25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36480" y="414739"/>
            <a:ext cx="3107984" cy="1553992"/>
          </a:xfrm>
          <a:custGeom>
            <a:avLst/>
            <a:gdLst/>
            <a:ahLst/>
            <a:cxnLst/>
            <a:rect r="r" b="b" t="t" l="l"/>
            <a:pathLst>
              <a:path h="1553992" w="3107984">
                <a:moveTo>
                  <a:pt x="0" y="0"/>
                </a:moveTo>
                <a:lnTo>
                  <a:pt x="3107984" y="0"/>
                </a:lnTo>
                <a:lnTo>
                  <a:pt x="3107984" y="1553992"/>
                </a:lnTo>
                <a:lnTo>
                  <a:pt x="0" y="155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70772" y="2899880"/>
            <a:ext cx="2466124" cy="1793545"/>
          </a:xfrm>
          <a:custGeom>
            <a:avLst/>
            <a:gdLst/>
            <a:ahLst/>
            <a:cxnLst/>
            <a:rect r="r" b="b" t="t" l="l"/>
            <a:pathLst>
              <a:path h="1793545" w="2466124">
                <a:moveTo>
                  <a:pt x="0" y="0"/>
                </a:moveTo>
                <a:lnTo>
                  <a:pt x="2466124" y="0"/>
                </a:lnTo>
                <a:lnTo>
                  <a:pt x="2466124" y="1793544"/>
                </a:lnTo>
                <a:lnTo>
                  <a:pt x="0" y="1793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9000" y="2153755"/>
            <a:ext cx="6604297" cy="108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4"/>
              </a:lnSpc>
            </a:pPr>
            <a:r>
              <a:rPr lang="en-US" sz="63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36480" y="2249005"/>
            <a:ext cx="4086708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Implemented Methods: 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GET, HEAD, POST, PUT, DELETE.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9772" y="5591212"/>
            <a:ext cx="4086708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Customizable Responses: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Dynamic URL handling for CRUD operations.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17965" y="4803775"/>
            <a:ext cx="4086708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File Serving: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Text, HTML, JSON, JPEG, PNG.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4611" y="7641915"/>
            <a:ext cx="4086708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Testing: 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Criterion and siege for comprehensive testing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744237" y="1491194"/>
            <a:ext cx="0" cy="10934688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8229600"/>
            <a:ext cx="18288000" cy="2057400"/>
            <a:chOff x="0" y="0"/>
            <a:chExt cx="4816593" cy="5418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41867"/>
            </a:xfrm>
            <a:custGeom>
              <a:avLst/>
              <a:gdLst/>
              <a:ahLst/>
              <a:cxnLst/>
              <a:rect r="r" b="b" t="t" l="l"/>
              <a:pathLst>
                <a:path h="5418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41867"/>
                  </a:lnTo>
                  <a:lnTo>
                    <a:pt x="0" y="541867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579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5484472" y="1510244"/>
            <a:ext cx="280352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0" y="1491194"/>
            <a:ext cx="1093468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243479" y="3429223"/>
            <a:ext cx="2223709" cy="2516543"/>
          </a:xfrm>
          <a:custGeom>
            <a:avLst/>
            <a:gdLst/>
            <a:ahLst/>
            <a:cxnLst/>
            <a:rect r="r" b="b" t="t" l="l"/>
            <a:pathLst>
              <a:path h="2516543" w="2223709">
                <a:moveTo>
                  <a:pt x="0" y="0"/>
                </a:moveTo>
                <a:lnTo>
                  <a:pt x="2223709" y="0"/>
                </a:lnTo>
                <a:lnTo>
                  <a:pt x="2223709" y="2516543"/>
                </a:lnTo>
                <a:lnTo>
                  <a:pt x="0" y="251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49992" y="4611295"/>
            <a:ext cx="318469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CRITERION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72843" y="4611295"/>
            <a:ext cx="286421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SIEGE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3226" y="6540494"/>
            <a:ext cx="2864215" cy="31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1"/>
              </a:lnSpc>
            </a:pPr>
            <a:r>
              <a:rPr lang="en-US" sz="18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C++ (1994)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96588" y="584042"/>
            <a:ext cx="4587884" cy="221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4"/>
              </a:lnSpc>
            </a:pPr>
            <a:r>
              <a:rPr lang="en-US" sz="63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TECK STACK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5763287" y="8229600"/>
            <a:ext cx="0" cy="1093468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602745" y="8693743"/>
            <a:ext cx="318469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97357" y="8693743"/>
            <a:ext cx="318469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59068"/>
            <a:ext cx="8300009" cy="185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Load Testing with Siege: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10 Users: siege -c 10 -t 1M http://localhost:8080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49229" y="5095875"/>
            <a:ext cx="8012153" cy="482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Transactions:</a:t>
            </a: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32673 hits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Availability: 99.98 %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Elapsed time: 60.67 secs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 transferred: 3.30 MB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Response time: 0.01 secs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Transaction rate: 538.54 trans/sec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Throughput: 0.05 MB/sec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Concurrency: 5.99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Successful transactions: 32673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Failed transactions: 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Longest transaction: 19.52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Shortest transaction: 0.00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226783" y="8979306"/>
            <a:ext cx="1709142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Availability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62495" y="6596328"/>
            <a:ext cx="3837716" cy="22386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723839"/>
            <a:ext cx="7789561" cy="221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4"/>
              </a:lnSpc>
            </a:pPr>
            <a:r>
              <a:rPr lang="en-US" sz="63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TESTING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353919" y="9345065"/>
            <a:ext cx="423967" cy="449940"/>
            <a:chOff x="0" y="0"/>
            <a:chExt cx="205716" cy="2183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716" cy="218319"/>
            </a:xfrm>
            <a:custGeom>
              <a:avLst/>
              <a:gdLst/>
              <a:ahLst/>
              <a:cxnLst/>
              <a:rect r="r" b="b" t="t" l="l"/>
              <a:pathLst>
                <a:path h="218319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18319"/>
                  </a:lnTo>
                  <a:lnTo>
                    <a:pt x="0" y="218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5716" cy="25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18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606278" y="3610271"/>
            <a:ext cx="8959624" cy="199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Overall after testing in different scenarios using siege, such as 10 users load up to 1000 users in a minute using the different request methods we come to the conclusion that our server is highly available and transactions are effective</a:t>
            </a:r>
          </a:p>
          <a:p>
            <a:pPr algn="l">
              <a:lnSpc>
                <a:spcPts val="317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9683" y="9345065"/>
            <a:ext cx="423967" cy="449940"/>
            <a:chOff x="0" y="0"/>
            <a:chExt cx="205716" cy="2183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18319"/>
            </a:xfrm>
            <a:custGeom>
              <a:avLst/>
              <a:gdLst/>
              <a:ahLst/>
              <a:cxnLst/>
              <a:rect r="r" b="b" t="t" l="l"/>
              <a:pathLst>
                <a:path h="218319" w="205716">
                  <a:moveTo>
                    <a:pt x="0" y="0"/>
                  </a:moveTo>
                  <a:lnTo>
                    <a:pt x="205716" y="0"/>
                  </a:lnTo>
                  <a:lnTo>
                    <a:pt x="205716" y="218319"/>
                  </a:lnTo>
                  <a:lnTo>
                    <a:pt x="0" y="218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5716" cy="256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74" y="3853077"/>
            <a:ext cx="9135426" cy="4727583"/>
          </a:xfrm>
          <a:custGeom>
            <a:avLst/>
            <a:gdLst/>
            <a:ahLst/>
            <a:cxnLst/>
            <a:rect r="r" b="b" t="t" l="l"/>
            <a:pathLst>
              <a:path h="4727583" w="9135426">
                <a:moveTo>
                  <a:pt x="0" y="0"/>
                </a:moveTo>
                <a:lnTo>
                  <a:pt x="9135426" y="0"/>
                </a:lnTo>
                <a:lnTo>
                  <a:pt x="9135426" y="4727583"/>
                </a:lnTo>
                <a:lnTo>
                  <a:pt x="0" y="4727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23331"/>
            <a:ext cx="6753804" cy="221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4"/>
              </a:lnSpc>
            </a:pPr>
            <a:r>
              <a:rPr lang="en-US" sz="63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EXPLORATION:</a:t>
            </a:r>
          </a:p>
          <a:p>
            <a:pPr algn="l">
              <a:lnSpc>
                <a:spcPts val="8864"/>
              </a:lnSpc>
            </a:pPr>
            <a:r>
              <a:rPr lang="en-US" sz="63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THREAD POOLS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8778" y="2605646"/>
            <a:ext cx="5629122" cy="186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  <a:spcBef>
                <a:spcPct val="0"/>
              </a:spcBef>
            </a:pPr>
            <a:r>
              <a:rPr lang="en-US" sz="17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INITIAL IDEA:</a:t>
            </a:r>
          </a:p>
          <a:p>
            <a:pPr algn="l">
              <a:lnSpc>
                <a:spcPts val="2479"/>
              </a:lnSpc>
              <a:spcBef>
                <a:spcPct val="0"/>
              </a:spcBef>
            </a:pPr>
          </a:p>
          <a:p>
            <a:pPr algn="l" marL="382409" indent="-191204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PERFORMANCE USING THREAD POOLS.</a:t>
            </a:r>
          </a:p>
          <a:p>
            <a:pPr algn="l" marL="382409" indent="-191204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AIM: REDUCE OVERHEAD BY REUSING THREADS FOR MULTIPLE REQUESTS.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88778" y="5637488"/>
            <a:ext cx="5629122" cy="312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  <a:spcBef>
                <a:spcPct val="0"/>
              </a:spcBef>
            </a:pPr>
            <a:r>
              <a:rPr lang="en-US" sz="17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</a:t>
            </a:r>
            <a:r>
              <a:rPr lang="en-US" sz="17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TS:</a:t>
            </a:r>
          </a:p>
          <a:p>
            <a:pPr algn="l">
              <a:lnSpc>
                <a:spcPts val="2479"/>
              </a:lnSpc>
              <a:spcBef>
                <a:spcPct val="0"/>
              </a:spcBef>
            </a:pPr>
          </a:p>
          <a:p>
            <a:pPr algn="l">
              <a:lnSpc>
                <a:spcPts val="2479"/>
              </a:lnSpc>
            </a:pPr>
            <a:r>
              <a:rPr lang="en-US" sz="17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MIX</a:t>
            </a:r>
            <a:r>
              <a:rPr lang="en-US" sz="17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 PERFORMANCE GAINS:</a:t>
            </a:r>
          </a:p>
          <a:p>
            <a:pPr algn="l">
              <a:lnSpc>
                <a:spcPts val="2479"/>
              </a:lnSpc>
            </a:pPr>
          </a:p>
          <a:p>
            <a:pPr algn="l" marL="382409" indent="-191204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PROS: REDUCED LATENCY, BETTER RESOURCE UTILIZATION.</a:t>
            </a:r>
          </a:p>
          <a:p>
            <a:pPr algn="l" marL="382409" indent="-191204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CONS: INCREASED COMPLEXITY, THREAD CONTENTION, INCONSISTENT PERFORMANCE.</a:t>
            </a:r>
          </a:p>
          <a:p>
            <a:pPr algn="l">
              <a:lnSpc>
                <a:spcPts val="24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36362" y="5336786"/>
            <a:ext cx="3954404" cy="4942241"/>
            <a:chOff x="0" y="0"/>
            <a:chExt cx="1189682" cy="1486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9682" cy="1486872"/>
            </a:xfrm>
            <a:custGeom>
              <a:avLst/>
              <a:gdLst/>
              <a:ahLst/>
              <a:cxnLst/>
              <a:rect r="r" b="b" t="t" l="l"/>
              <a:pathLst>
                <a:path h="1486872" w="1189682">
                  <a:moveTo>
                    <a:pt x="0" y="0"/>
                  </a:moveTo>
                  <a:lnTo>
                    <a:pt x="1189682" y="0"/>
                  </a:lnTo>
                  <a:lnTo>
                    <a:pt x="1189682" y="1486872"/>
                  </a:lnTo>
                  <a:lnTo>
                    <a:pt x="0" y="1486872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89682" cy="1524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49034"/>
            <a:ext cx="7789561" cy="1086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4"/>
              </a:lnSpc>
            </a:pPr>
            <a:r>
              <a:rPr lang="en-US" sz="63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91149"/>
            <a:ext cx="7750260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We implemented a basic HTTP server with key functionalities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45552" y="6453149"/>
            <a:ext cx="8977184" cy="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3"/>
              </a:lnSpc>
            </a:pPr>
            <a:r>
              <a:rPr lang="en-US" sz="231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Future Work could be: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7310" y="7588106"/>
            <a:ext cx="3894781" cy="122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0"/>
              </a:lnSpc>
            </a:pPr>
            <a:r>
              <a:rPr lang="en-US" sz="23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Exploring thread pools further in a search for performance improvement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47065" y="7569056"/>
            <a:ext cx="5393869" cy="122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3"/>
              </a:lnSpc>
            </a:pPr>
            <a:r>
              <a:rPr lang="en-US" sz="231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Adding more HTTP features such as: Rate Limiting and Throttling, Persitent Connections and much more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09050" y="5750506"/>
            <a:ext cx="2409028" cy="4114800"/>
          </a:xfrm>
          <a:custGeom>
            <a:avLst/>
            <a:gdLst/>
            <a:ahLst/>
            <a:cxnLst/>
            <a:rect r="r" b="b" t="t" l="l"/>
            <a:pathLst>
              <a:path h="4114800" w="2409028">
                <a:moveTo>
                  <a:pt x="0" y="0"/>
                </a:moveTo>
                <a:lnTo>
                  <a:pt x="2409029" y="0"/>
                </a:lnTo>
                <a:lnTo>
                  <a:pt x="2409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DAGL9itJFUM</dc:identifier>
  <dcterms:modified xsi:type="dcterms:W3CDTF">2011-08-01T06:04:30Z</dcterms:modified>
  <cp:revision>1</cp:revision>
  <dc:title>Cherokee</dc:title>
</cp:coreProperties>
</file>